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21" r:id="rId3"/>
    <p:sldId id="272" r:id="rId4"/>
    <p:sldId id="293" r:id="rId5"/>
    <p:sldId id="275" r:id="rId6"/>
    <p:sldId id="273" r:id="rId7"/>
    <p:sldId id="291" r:id="rId8"/>
    <p:sldId id="296" r:id="rId9"/>
    <p:sldId id="322" r:id="rId10"/>
    <p:sldId id="298" r:id="rId11"/>
    <p:sldId id="299" r:id="rId12"/>
    <p:sldId id="300" r:id="rId13"/>
    <p:sldId id="301" r:id="rId14"/>
    <p:sldId id="274" r:id="rId15"/>
    <p:sldId id="263" r:id="rId16"/>
    <p:sldId id="289" r:id="rId17"/>
    <p:sldId id="290" r:id="rId18"/>
    <p:sldId id="276" r:id="rId19"/>
    <p:sldId id="323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hhammou\Dropbox%20(CCL)\MHH\Courses\15-390-s18\Scratch\Lecture1-Business-Model-Cal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pattFill prst="plaid">
              <a:fgClr>
                <a:srgbClr val="00B05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908647E-594B-4410-A915-511CC5ED6F9C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020-4190-8426-5D5E9BE3724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B0754FF-7214-4468-B786-D6D77D039145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020-4190-8426-5D5E9BE3724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03E5309-1569-4FD5-AC8D-425C41324C8B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020-4190-8426-5D5E9BE3724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83B2BF4-1796-4904-B0B3-5A2910156168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020-4190-8426-5D5E9BE3724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8AB3675-72D6-4F80-BA09-6BC08676F92F}" type="VALUE">
                      <a:rPr lang="en-US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8020-4190-8426-5D5E9BE372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Sheet1!$C$35:$C$39</c:f>
              <c:numCache>
                <c:formatCode>General</c:formatCode>
                <c:ptCount val="5"/>
                <c:pt idx="0">
                  <c:v>14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020-4190-8426-5D5E9BE372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37026136"/>
        <c:axId val="737029272"/>
      </c:barChart>
      <c:catAx>
        <c:axId val="737026136"/>
        <c:scaling>
          <c:orientation val="minMax"/>
        </c:scaling>
        <c:delete val="1"/>
        <c:axPos val="l"/>
        <c:majorTickMark val="none"/>
        <c:minorTickMark val="none"/>
        <c:tickLblPos val="nextTo"/>
        <c:crossAx val="737029272"/>
        <c:crosses val="autoZero"/>
        <c:auto val="1"/>
        <c:lblAlgn val="ctr"/>
        <c:lblOffset val="100"/>
        <c:noMultiLvlLbl val="0"/>
      </c:catAx>
      <c:valAx>
        <c:axId val="73702927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37026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Factors In Success Across 200 Companies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plaid">
              <a:fgClr>
                <a:srgbClr val="7030A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Sheet1!$D$7:$D$11</c:f>
              <c:strCache>
                <c:ptCount val="5"/>
                <c:pt idx="0">
                  <c:v>Idea</c:v>
                </c:pt>
                <c:pt idx="1">
                  <c:v>Team</c:v>
                </c:pt>
                <c:pt idx="2">
                  <c:v>Bussiness Model</c:v>
                </c:pt>
                <c:pt idx="3">
                  <c:v>Funding </c:v>
                </c:pt>
                <c:pt idx="4">
                  <c:v>Timing</c:v>
                </c:pt>
              </c:strCache>
            </c:strRef>
          </c:cat>
          <c:val>
            <c:numRef>
              <c:f>Sheet1!$E$7:$E$11</c:f>
              <c:numCache>
                <c:formatCode>0%</c:formatCode>
                <c:ptCount val="5"/>
                <c:pt idx="0">
                  <c:v>0.28000000000000003</c:v>
                </c:pt>
                <c:pt idx="1">
                  <c:v>0.32</c:v>
                </c:pt>
                <c:pt idx="2">
                  <c:v>0.24</c:v>
                </c:pt>
                <c:pt idx="3">
                  <c:v>0.14000000000000001</c:v>
                </c:pt>
                <c:pt idx="4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6A-4303-B14C-AD6A2C585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6828472"/>
        <c:axId val="483076248"/>
      </c:barChart>
      <c:catAx>
        <c:axId val="656828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76248"/>
        <c:crosses val="autoZero"/>
        <c:auto val="1"/>
        <c:lblAlgn val="ctr"/>
        <c:lblOffset val="100"/>
        <c:noMultiLvlLbl val="0"/>
      </c:catAx>
      <c:valAx>
        <c:axId val="483076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82847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08EEC-373D-4CF5-9CA9-FDB15AF7D55A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3BB40-1F9A-4C4B-92BE-5A87AA66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3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9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2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2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3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3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7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9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8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0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646A6-773D-4EBB-8451-75E450B45D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5445-5405-45DB-83C0-321A915FA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8.gif"/><Relationship Id="rId9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20.png"/><Relationship Id="rId4" Type="http://schemas.openxmlformats.org/officeDocument/2006/relationships/image" Target="../media/image8.gif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8.gif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B71B2AB7-1549-D375-4C81-678AEDD0CB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Entrepreneurship for Computer Science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300" b="1" dirty="0">
                <a:solidFill>
                  <a:srgbClr val="FFFFFF"/>
                </a:solidFill>
              </a:rPr>
              <a:t>Introduction and Course Overview</a:t>
            </a:r>
          </a:p>
          <a:p>
            <a:endParaRPr lang="en-US" sz="1300" dirty="0">
              <a:solidFill>
                <a:srgbClr val="FFFFFF"/>
              </a:solidFill>
            </a:endParaRPr>
          </a:p>
          <a:p>
            <a:r>
              <a:rPr lang="en-US" sz="1300" dirty="0">
                <a:solidFill>
                  <a:srgbClr val="FFFFFF"/>
                </a:solidFill>
              </a:rPr>
              <a:t>Prof Remi Mitra</a:t>
            </a:r>
          </a:p>
        </p:txBody>
      </p:sp>
    </p:spTree>
    <p:extLst>
      <p:ext uri="{BB962C8B-B14F-4D97-AF65-F5344CB8AC3E}">
        <p14:creationId xmlns:p14="http://schemas.microsoft.com/office/powerpoint/2010/main" val="21700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Entrepreneurship vs. Management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IDE entrepreneurship is a special kind of management</a:t>
            </a:r>
          </a:p>
          <a:p>
            <a:pPr lvl="1"/>
            <a:r>
              <a:rPr lang="en-US" sz="2200"/>
              <a:t>Entrepreneurship is cool, innovative, and exciting</a:t>
            </a:r>
          </a:p>
          <a:p>
            <a:pPr lvl="1"/>
            <a:r>
              <a:rPr lang="en-US" sz="2200"/>
              <a:t>Management is dull, serious, and bland</a:t>
            </a:r>
          </a:p>
          <a:p>
            <a:pPr lvl="1"/>
            <a:r>
              <a:rPr lang="en-US" sz="2200"/>
              <a:t>What is actually exciting is to see a startup succeed and change the world</a:t>
            </a:r>
          </a:p>
          <a:p>
            <a:pPr lvl="2"/>
            <a:r>
              <a:rPr lang="en-US" sz="2200"/>
              <a:t>This cannot happen without </a:t>
            </a:r>
            <a:r>
              <a:rPr lang="en-US" sz="2200" i="1"/>
              <a:t>managing</a:t>
            </a:r>
            <a:r>
              <a:rPr lang="en-US" sz="2200"/>
              <a:t> it rightly</a:t>
            </a:r>
          </a:p>
          <a:p>
            <a:pPr lvl="2"/>
            <a:r>
              <a:rPr lang="en-US" sz="2200"/>
              <a:t>The road to excitement passes through the (boring) management stuff!</a:t>
            </a:r>
          </a:p>
          <a:p>
            <a:pPr lvl="1"/>
            <a:endParaRPr lang="en-US" sz="2200"/>
          </a:p>
          <a:p>
            <a:r>
              <a:rPr lang="en-US" sz="2200"/>
              <a:t>Why IDE entrepreneurship is a special kind of management?</a:t>
            </a:r>
          </a:p>
          <a:p>
            <a:pPr lvl="2"/>
            <a:endParaRPr lang="en-US" sz="2200"/>
          </a:p>
          <a:p>
            <a:pPr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5337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Entrepreneurship vs. Management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Why special?</a:t>
            </a:r>
          </a:p>
          <a:p>
            <a:pPr lvl="1"/>
            <a:r>
              <a:rPr lang="en-US" sz="2200"/>
              <a:t>Traditional business thinking suggests:</a:t>
            </a:r>
          </a:p>
          <a:p>
            <a:pPr lvl="2"/>
            <a:r>
              <a:rPr lang="en-US" sz="2200"/>
              <a:t>Perfecting a product, even if takes a great deal of time; hence, </a:t>
            </a:r>
            <a:r>
              <a:rPr lang="en-US" sz="2200" i="1"/>
              <a:t>long cycle times</a:t>
            </a:r>
          </a:p>
          <a:p>
            <a:pPr lvl="2"/>
            <a:r>
              <a:rPr lang="en-US" sz="2200"/>
              <a:t>Large teams and hierarchical organizations</a:t>
            </a:r>
          </a:p>
          <a:p>
            <a:pPr lvl="2"/>
            <a:r>
              <a:rPr lang="en-US" sz="2200"/>
              <a:t>Failures are unacceptable</a:t>
            </a:r>
          </a:p>
          <a:p>
            <a:pPr marL="457200" lvl="1" indent="0">
              <a:buNone/>
            </a:pPr>
            <a:endParaRPr lang="en-US" sz="2200"/>
          </a:p>
          <a:p>
            <a:pPr lvl="1"/>
            <a:r>
              <a:rPr lang="en-US" sz="2200"/>
              <a:t>Modern business (or entrepreneurial) thinking suggests:</a:t>
            </a:r>
          </a:p>
          <a:p>
            <a:pPr lvl="2"/>
            <a:r>
              <a:rPr lang="en-US" sz="2200"/>
              <a:t>Building a minimum viable product (MVP); hence, </a:t>
            </a:r>
            <a:r>
              <a:rPr lang="en-US" sz="2200" i="1"/>
              <a:t>short cycle times </a:t>
            </a:r>
          </a:p>
          <a:p>
            <a:pPr lvl="2"/>
            <a:r>
              <a:rPr lang="en-US" sz="2200"/>
              <a:t>Focusing on what customers want, thus experimenting tremendously </a:t>
            </a:r>
          </a:p>
          <a:p>
            <a:pPr lvl="2"/>
            <a:r>
              <a:rPr lang="en-US" sz="2200"/>
              <a:t>Failing as a prerequisite for success</a:t>
            </a:r>
          </a:p>
          <a:p>
            <a:pPr lvl="2"/>
            <a:r>
              <a:rPr lang="en-US" sz="2200"/>
              <a:t>Small teams and flat organizations</a:t>
            </a:r>
          </a:p>
          <a:p>
            <a:pPr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11921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/>
              <a:t>Schools of Thought in Entrepreneurship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Three major schools of thought: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“Just Do It”</a:t>
            </a:r>
          </a:p>
          <a:p>
            <a:pPr lvl="2"/>
            <a:r>
              <a:rPr lang="en-US" sz="2200"/>
              <a:t>Most entrepreneurs are wary of implementing traditional management practices, afraid that this will invite bureaucracy or stifle creativity</a:t>
            </a:r>
          </a:p>
          <a:p>
            <a:pPr lvl="2"/>
            <a:r>
              <a:rPr lang="en-US" sz="2200"/>
              <a:t>They assume management is the problem, hence, chaos is the answer</a:t>
            </a:r>
          </a:p>
          <a:p>
            <a:pPr lvl="2"/>
            <a:r>
              <a:rPr lang="en-US" sz="2200"/>
              <a:t>Unfortunately, this approach leads to chaos more often than it does to success </a:t>
            </a:r>
          </a:p>
          <a:p>
            <a:pPr lvl="2"/>
            <a:endParaRPr lang="en-US" sz="2200"/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“Launch a Rocket Ship”</a:t>
            </a:r>
          </a:p>
          <a:p>
            <a:pPr lvl="2"/>
            <a:r>
              <a:rPr lang="en-US" sz="2200"/>
              <a:t>Specify every single step to take in excruciating details (typically by tapping into a proven set of techniques used for managing big companies) </a:t>
            </a:r>
          </a:p>
          <a:p>
            <a:pPr lvl="2"/>
            <a:r>
              <a:rPr lang="en-US" sz="2200"/>
              <a:t>Specify the expected result of every single step taken– what happens if a tiny error occurs? Can you adapt or pivot?</a:t>
            </a:r>
          </a:p>
          <a:p>
            <a:endParaRPr lang="en-US" sz="2200"/>
          </a:p>
          <a:p>
            <a:pPr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14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Schools of Thought in Entrepreneurship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major schools of thought: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solidFill>
                  <a:srgbClr val="0070C0"/>
                </a:solidFill>
              </a:rPr>
              <a:t>“Drive a Car”</a:t>
            </a:r>
          </a:p>
          <a:p>
            <a:pPr lvl="2"/>
            <a:r>
              <a:rPr lang="en-US" sz="2400" dirty="0"/>
              <a:t>Set a (hypothetical) path to reach a destination (you are not sure whether this path will lead to the destination) </a:t>
            </a:r>
          </a:p>
          <a:p>
            <a:pPr lvl="2"/>
            <a:r>
              <a:rPr lang="en-US" sz="2400" dirty="0"/>
              <a:t>Experiment with and validate your path </a:t>
            </a:r>
          </a:p>
          <a:p>
            <a:pPr lvl="2"/>
            <a:r>
              <a:rPr lang="en-US" sz="2400" dirty="0"/>
              <a:t>Persevere, adapt, or even pivot if needed</a:t>
            </a:r>
          </a:p>
          <a:p>
            <a:pPr lvl="3"/>
            <a:r>
              <a:rPr lang="en-US" sz="2400" dirty="0"/>
              <a:t>If you are driving to work, do you give up if there is a detour in the road or you made a wrong turn? </a:t>
            </a:r>
          </a:p>
          <a:p>
            <a:pPr lvl="4"/>
            <a:r>
              <a:rPr lang="en-US" sz="2400" dirty="0"/>
              <a:t>No, you remain thoroughly focused on getting to your destination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50471" y="5634039"/>
            <a:ext cx="10091057" cy="77288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third school of though is the recommended one!</a:t>
            </a:r>
          </a:p>
        </p:txBody>
      </p:sp>
    </p:spTree>
    <p:extLst>
      <p:ext uri="{BB962C8B-B14F-4D97-AF65-F5344CB8AC3E}">
        <p14:creationId xmlns:p14="http://schemas.microsoft.com/office/powerpoint/2010/main" val="422431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is an Entrepreneur?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53215" cy="4575175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Anyone who creates a startup is an entrepreneur</a:t>
            </a:r>
          </a:p>
          <a:p>
            <a:pPr lvl="1"/>
            <a:r>
              <a:rPr lang="en-US" sz="2600" dirty="0"/>
              <a:t>This implies that an entrepreneur should have a (strong) appetite of risk taking </a:t>
            </a:r>
          </a:p>
          <a:p>
            <a:endParaRPr lang="en-US" sz="3000" dirty="0"/>
          </a:p>
          <a:p>
            <a:r>
              <a:rPr lang="en-US" sz="3000" dirty="0"/>
              <a:t>But an entrepreneur needs not create a startup; she/he can operate inside “established” organizations</a:t>
            </a:r>
          </a:p>
          <a:p>
            <a:pPr lvl="1"/>
            <a:r>
              <a:rPr lang="en-US" sz="2600" dirty="0"/>
              <a:t>This entrepreneur is typically referred to as “</a:t>
            </a:r>
            <a:r>
              <a:rPr lang="en-US" sz="2600" dirty="0" err="1"/>
              <a:t>intrapreneur</a:t>
            </a:r>
            <a:r>
              <a:rPr lang="en-US" sz="2600" dirty="0"/>
              <a:t>”</a:t>
            </a:r>
          </a:p>
          <a:p>
            <a:endParaRPr lang="en-US" dirty="0"/>
          </a:p>
          <a:p>
            <a:r>
              <a:rPr lang="en-US" sz="3000" dirty="0"/>
              <a:t>In addition, an entrepreneur does not need to invent!</a:t>
            </a:r>
          </a:p>
          <a:p>
            <a:pPr lvl="1"/>
            <a:r>
              <a:rPr lang="en-US" sz="2600" dirty="0"/>
              <a:t>E.g., Steve Jobs identified the computer mouse created by Xerox PARC and commercialized it effectively through Apple</a:t>
            </a:r>
          </a:p>
          <a:p>
            <a:pPr lvl="1"/>
            <a:r>
              <a:rPr lang="en-US" sz="2600" dirty="0"/>
              <a:t>E.g., Larry Page and Sergey </a:t>
            </a:r>
            <a:r>
              <a:rPr lang="en-US" sz="2600" dirty="0" err="1"/>
              <a:t>Brin</a:t>
            </a:r>
            <a:r>
              <a:rPr lang="en-US" sz="2600" dirty="0"/>
              <a:t> used AdWords (which was created by Overture Services, </a:t>
            </a:r>
            <a:r>
              <a:rPr lang="en-US" sz="2600" dirty="0" err="1"/>
              <a:t>Inc</a:t>
            </a:r>
            <a:r>
              <a:rPr lang="en-US" sz="2600" dirty="0"/>
              <a:t>) on their search results pages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Startup Realty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grim reality is that most startups fail</a:t>
            </a:r>
          </a:p>
          <a:p>
            <a:endParaRPr lang="en-US" dirty="0"/>
          </a:p>
          <a:p>
            <a:r>
              <a:rPr lang="en-US" dirty="0"/>
              <a:t>There are five essential elements that lead to successful startups</a:t>
            </a:r>
          </a:p>
          <a:p>
            <a:pPr lvl="1"/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4" y="3629599"/>
            <a:ext cx="1897038" cy="197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81" y="3629599"/>
            <a:ext cx="1990978" cy="214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37" y="3756689"/>
            <a:ext cx="1826094" cy="18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731" y="3714269"/>
            <a:ext cx="1826095" cy="189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mage result for business mo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76" y="3756689"/>
            <a:ext cx="2897152" cy="18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92071" y="5863921"/>
            <a:ext cx="895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IDEA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3319" y="5662111"/>
            <a:ext cx="16380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TEAM &amp; </a:t>
            </a:r>
            <a:br>
              <a:rPr lang="en-US" sz="2800" b="1" dirty="0"/>
            </a:br>
            <a:r>
              <a:rPr lang="en-US" sz="2800" b="1" dirty="0"/>
              <a:t>Execution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3204" y="5877555"/>
            <a:ext cx="282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BUSINESS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3816" y="5877555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FUNDING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65068" y="5877555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TIMING</a:t>
            </a:r>
          </a:p>
        </p:txBody>
      </p:sp>
    </p:spTree>
    <p:extLst>
      <p:ext uri="{BB962C8B-B14F-4D97-AF65-F5344CB8AC3E}">
        <p14:creationId xmlns:p14="http://schemas.microsoft.com/office/powerpoint/2010/main" val="423450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Startups Succeed?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6790" y="4183161"/>
            <a:ext cx="707572" cy="1203891"/>
            <a:chOff x="747294" y="2234759"/>
            <a:chExt cx="707572" cy="1203891"/>
          </a:xfrm>
        </p:grpSpPr>
        <p:pic>
          <p:nvPicPr>
            <p:cNvPr id="13" name="Picture 2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95" y="2607027"/>
              <a:ext cx="471940" cy="53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747294" y="2234759"/>
              <a:ext cx="707572" cy="1203891"/>
              <a:chOff x="761999" y="2719274"/>
              <a:chExt cx="707572" cy="120389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8" name="Rectangle 7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Idea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910613" y="4190405"/>
            <a:ext cx="707572" cy="1203891"/>
            <a:chOff x="2893325" y="2719274"/>
            <a:chExt cx="707572" cy="1203891"/>
          </a:xfrm>
        </p:grpSpPr>
        <p:pic>
          <p:nvPicPr>
            <p:cNvPr id="21" name="Picture 8" descr="Image result for te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5" y="3091602"/>
              <a:ext cx="631372" cy="51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2893325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Team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674436" y="4190405"/>
            <a:ext cx="707572" cy="1203891"/>
            <a:chOff x="4317810" y="2719274"/>
            <a:chExt cx="707572" cy="1203891"/>
          </a:xfrm>
        </p:grpSpPr>
        <p:grpSp>
          <p:nvGrpSpPr>
            <p:cNvPr id="31" name="Group 30"/>
            <p:cNvGrpSpPr/>
            <p:nvPr/>
          </p:nvGrpSpPr>
          <p:grpSpPr>
            <a:xfrm>
              <a:off x="4317810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 M</a:t>
                </a:r>
              </a:p>
            </p:txBody>
          </p:sp>
        </p:grpSp>
        <p:pic>
          <p:nvPicPr>
            <p:cNvPr id="37" name="Picture 16" descr="Image result for business mod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640" y="3151452"/>
              <a:ext cx="545911" cy="40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438259" y="4190405"/>
            <a:ext cx="707572" cy="1203891"/>
            <a:chOff x="6817625" y="3037114"/>
            <a:chExt cx="707572" cy="1203891"/>
          </a:xfrm>
        </p:grpSpPr>
        <p:grpSp>
          <p:nvGrpSpPr>
            <p:cNvPr id="38" name="Group 37"/>
            <p:cNvGrpSpPr/>
            <p:nvPr/>
          </p:nvGrpSpPr>
          <p:grpSpPr>
            <a:xfrm>
              <a:off x="6817625" y="3037114"/>
              <a:ext cx="707572" cy="1203891"/>
              <a:chOff x="761999" y="2719274"/>
              <a:chExt cx="707572" cy="12038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Funding</a:t>
                </a:r>
              </a:p>
            </p:txBody>
          </p:sp>
        </p:grpSp>
        <p:pic>
          <p:nvPicPr>
            <p:cNvPr id="44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821" y="3438650"/>
              <a:ext cx="513180" cy="47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3202082" y="4183161"/>
            <a:ext cx="707572" cy="1203891"/>
            <a:chOff x="8963655" y="3354954"/>
            <a:chExt cx="707572" cy="1203891"/>
          </a:xfrm>
        </p:grpSpPr>
        <p:grpSp>
          <p:nvGrpSpPr>
            <p:cNvPr id="45" name="Group 44"/>
            <p:cNvGrpSpPr/>
            <p:nvPr/>
          </p:nvGrpSpPr>
          <p:grpSpPr>
            <a:xfrm>
              <a:off x="8963655" y="3354954"/>
              <a:ext cx="707572" cy="1203891"/>
              <a:chOff x="761999" y="2719274"/>
              <a:chExt cx="707572" cy="1203891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47" name="Rectangle 46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Timing</a:t>
                </a:r>
              </a:p>
            </p:txBody>
          </p:sp>
        </p:grpSp>
        <p:pic>
          <p:nvPicPr>
            <p:cNvPr id="51" name="Picture 14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781" y="3706665"/>
              <a:ext cx="491319" cy="56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 descr="Image resu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49" y="211699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Group 166"/>
          <p:cNvGrpSpPr/>
          <p:nvPr/>
        </p:nvGrpSpPr>
        <p:grpSpPr>
          <a:xfrm>
            <a:off x="4229745" y="4190405"/>
            <a:ext cx="707572" cy="1203891"/>
            <a:chOff x="747294" y="2234759"/>
            <a:chExt cx="707572" cy="1203891"/>
          </a:xfrm>
        </p:grpSpPr>
        <p:pic>
          <p:nvPicPr>
            <p:cNvPr id="168" name="Picture 2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95" y="2607027"/>
              <a:ext cx="471940" cy="53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9" name="Group 168"/>
            <p:cNvGrpSpPr/>
            <p:nvPr/>
          </p:nvGrpSpPr>
          <p:grpSpPr>
            <a:xfrm>
              <a:off x="747294" y="2234759"/>
              <a:ext cx="707572" cy="1203891"/>
              <a:chOff x="761999" y="2719274"/>
              <a:chExt cx="707572" cy="1203891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172" name="Rectangle 171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ounded Rectangle 172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171" name="Rectangle 170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Idea</a:t>
                </a:r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4993568" y="4197649"/>
            <a:ext cx="707572" cy="1203891"/>
            <a:chOff x="2893325" y="2719274"/>
            <a:chExt cx="707572" cy="1203891"/>
          </a:xfrm>
        </p:grpSpPr>
        <p:pic>
          <p:nvPicPr>
            <p:cNvPr id="175" name="Picture 8" descr="Image result for te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5" y="3091602"/>
              <a:ext cx="631372" cy="51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6" name="Group 175"/>
            <p:cNvGrpSpPr/>
            <p:nvPr/>
          </p:nvGrpSpPr>
          <p:grpSpPr>
            <a:xfrm>
              <a:off x="2893325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ounded Rectangle 179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178" name="Rectangle 177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Team</a:t>
                </a:r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5757391" y="4197649"/>
            <a:ext cx="707572" cy="1203891"/>
            <a:chOff x="4317810" y="2719274"/>
            <a:chExt cx="707572" cy="1203891"/>
          </a:xfrm>
        </p:grpSpPr>
        <p:grpSp>
          <p:nvGrpSpPr>
            <p:cNvPr id="182" name="Group 181"/>
            <p:cNvGrpSpPr/>
            <p:nvPr/>
          </p:nvGrpSpPr>
          <p:grpSpPr>
            <a:xfrm>
              <a:off x="4317810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184" name="Group 183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186" name="Rectangle 185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185" name="Rectangle 184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 M</a:t>
                </a:r>
              </a:p>
            </p:txBody>
          </p:sp>
        </p:grpSp>
        <p:pic>
          <p:nvPicPr>
            <p:cNvPr id="183" name="Picture 16" descr="Image result for business mod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640" y="3151452"/>
              <a:ext cx="545911" cy="40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8" name="Group 187"/>
          <p:cNvGrpSpPr/>
          <p:nvPr/>
        </p:nvGrpSpPr>
        <p:grpSpPr>
          <a:xfrm>
            <a:off x="6521214" y="4197649"/>
            <a:ext cx="707572" cy="1203891"/>
            <a:chOff x="6817625" y="3037114"/>
            <a:chExt cx="707572" cy="1203891"/>
          </a:xfrm>
        </p:grpSpPr>
        <p:grpSp>
          <p:nvGrpSpPr>
            <p:cNvPr id="189" name="Group 188"/>
            <p:cNvGrpSpPr/>
            <p:nvPr/>
          </p:nvGrpSpPr>
          <p:grpSpPr>
            <a:xfrm>
              <a:off x="6817625" y="3037114"/>
              <a:ext cx="707572" cy="1203891"/>
              <a:chOff x="761999" y="2719274"/>
              <a:chExt cx="707572" cy="1203891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ounded Rectangle 193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192" name="Rectangle 191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Funding</a:t>
                </a:r>
              </a:p>
            </p:txBody>
          </p:sp>
        </p:grpSp>
        <p:pic>
          <p:nvPicPr>
            <p:cNvPr id="190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821" y="3438650"/>
              <a:ext cx="513180" cy="47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up 194"/>
          <p:cNvGrpSpPr/>
          <p:nvPr/>
        </p:nvGrpSpPr>
        <p:grpSpPr>
          <a:xfrm>
            <a:off x="7285037" y="4190405"/>
            <a:ext cx="707572" cy="1203891"/>
            <a:chOff x="8963655" y="3354954"/>
            <a:chExt cx="707572" cy="1203891"/>
          </a:xfrm>
        </p:grpSpPr>
        <p:grpSp>
          <p:nvGrpSpPr>
            <p:cNvPr id="196" name="Group 195"/>
            <p:cNvGrpSpPr/>
            <p:nvPr/>
          </p:nvGrpSpPr>
          <p:grpSpPr>
            <a:xfrm>
              <a:off x="8963655" y="3354954"/>
              <a:ext cx="707572" cy="1203891"/>
              <a:chOff x="761999" y="2719274"/>
              <a:chExt cx="707572" cy="1203891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00" name="Rectangle 199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ounded Rectangle 200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199" name="Rectangle 198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Timing</a:t>
                </a:r>
              </a:p>
            </p:txBody>
          </p:sp>
        </p:grpSp>
        <p:pic>
          <p:nvPicPr>
            <p:cNvPr id="197" name="Picture 14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781" y="3706665"/>
              <a:ext cx="491319" cy="56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3" name="Group 202"/>
          <p:cNvGrpSpPr/>
          <p:nvPr/>
        </p:nvGrpSpPr>
        <p:grpSpPr>
          <a:xfrm>
            <a:off x="8270098" y="4183161"/>
            <a:ext cx="707572" cy="1203891"/>
            <a:chOff x="747294" y="2234759"/>
            <a:chExt cx="707572" cy="1203891"/>
          </a:xfrm>
        </p:grpSpPr>
        <p:pic>
          <p:nvPicPr>
            <p:cNvPr id="204" name="Picture 2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95" y="2607027"/>
              <a:ext cx="471940" cy="53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5" name="Group 204"/>
            <p:cNvGrpSpPr/>
            <p:nvPr/>
          </p:nvGrpSpPr>
          <p:grpSpPr>
            <a:xfrm>
              <a:off x="747294" y="2234759"/>
              <a:ext cx="707572" cy="1203891"/>
              <a:chOff x="761999" y="2719274"/>
              <a:chExt cx="707572" cy="1203891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ounded Rectangle 208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207" name="Rectangle 206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Idea</a:t>
                </a:r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9033921" y="4190405"/>
            <a:ext cx="707572" cy="1203891"/>
            <a:chOff x="2893325" y="2719274"/>
            <a:chExt cx="707572" cy="1203891"/>
          </a:xfrm>
        </p:grpSpPr>
        <p:pic>
          <p:nvPicPr>
            <p:cNvPr id="211" name="Picture 8" descr="Image result for te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5" y="3091602"/>
              <a:ext cx="631372" cy="51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2" name="Group 211"/>
            <p:cNvGrpSpPr/>
            <p:nvPr/>
          </p:nvGrpSpPr>
          <p:grpSpPr>
            <a:xfrm>
              <a:off x="2893325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ounded Rectangle 215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214" name="Rectangle 213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Team</a:t>
                </a:r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9797744" y="4190405"/>
            <a:ext cx="707572" cy="1203891"/>
            <a:chOff x="4317810" y="2719274"/>
            <a:chExt cx="707572" cy="1203891"/>
          </a:xfrm>
        </p:grpSpPr>
        <p:grpSp>
          <p:nvGrpSpPr>
            <p:cNvPr id="218" name="Group 217"/>
            <p:cNvGrpSpPr/>
            <p:nvPr/>
          </p:nvGrpSpPr>
          <p:grpSpPr>
            <a:xfrm>
              <a:off x="4317810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ounded Rectangle 222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  <p:sp>
            <p:nvSpPr>
              <p:cNvPr id="221" name="Rectangle 220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 M</a:t>
                </a:r>
              </a:p>
            </p:txBody>
          </p:sp>
        </p:grpSp>
        <p:pic>
          <p:nvPicPr>
            <p:cNvPr id="219" name="Picture 16" descr="Image result for business mod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640" y="3151452"/>
              <a:ext cx="545911" cy="40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4" name="Group 223"/>
          <p:cNvGrpSpPr/>
          <p:nvPr/>
        </p:nvGrpSpPr>
        <p:grpSpPr>
          <a:xfrm>
            <a:off x="10561567" y="4190405"/>
            <a:ext cx="707572" cy="1203891"/>
            <a:chOff x="6817625" y="3037114"/>
            <a:chExt cx="707572" cy="1203891"/>
          </a:xfrm>
        </p:grpSpPr>
        <p:grpSp>
          <p:nvGrpSpPr>
            <p:cNvPr id="225" name="Group 224"/>
            <p:cNvGrpSpPr/>
            <p:nvPr/>
          </p:nvGrpSpPr>
          <p:grpSpPr>
            <a:xfrm>
              <a:off x="6817625" y="3037114"/>
              <a:ext cx="707572" cy="1203891"/>
              <a:chOff x="761999" y="2719274"/>
              <a:chExt cx="707572" cy="1203891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29" name="Rectangle 228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ounded Rectangle 229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</p:grpSp>
          <p:sp>
            <p:nvSpPr>
              <p:cNvPr id="228" name="Rectangle 227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Funding</a:t>
                </a:r>
              </a:p>
            </p:txBody>
          </p:sp>
        </p:grpSp>
        <p:pic>
          <p:nvPicPr>
            <p:cNvPr id="226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821" y="3438650"/>
              <a:ext cx="513180" cy="47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1" name="Group 230"/>
          <p:cNvGrpSpPr/>
          <p:nvPr/>
        </p:nvGrpSpPr>
        <p:grpSpPr>
          <a:xfrm>
            <a:off x="11325390" y="4183161"/>
            <a:ext cx="707572" cy="1203891"/>
            <a:chOff x="8963655" y="3354954"/>
            <a:chExt cx="707572" cy="1203891"/>
          </a:xfrm>
        </p:grpSpPr>
        <p:grpSp>
          <p:nvGrpSpPr>
            <p:cNvPr id="232" name="Group 231"/>
            <p:cNvGrpSpPr/>
            <p:nvPr/>
          </p:nvGrpSpPr>
          <p:grpSpPr>
            <a:xfrm>
              <a:off x="8963655" y="3354954"/>
              <a:ext cx="707572" cy="1203891"/>
              <a:chOff x="761999" y="2719274"/>
              <a:chExt cx="707572" cy="1203891"/>
            </a:xfrm>
          </p:grpSpPr>
          <p:grpSp>
            <p:nvGrpSpPr>
              <p:cNvPr id="234" name="Group 233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ounded Rectangle 236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235" name="Rectangle 234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Timing</a:t>
                </a:r>
              </a:p>
            </p:txBody>
          </p:sp>
        </p:grpSp>
        <p:pic>
          <p:nvPicPr>
            <p:cNvPr id="233" name="Picture 14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781" y="3706665"/>
              <a:ext cx="491319" cy="56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Image resul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317" y="2116993"/>
            <a:ext cx="207276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890" y="2194206"/>
            <a:ext cx="2596221" cy="17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07025" y="5832641"/>
            <a:ext cx="2425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Succeeded</a:t>
            </a:r>
          </a:p>
        </p:txBody>
      </p:sp>
      <p:pic>
        <p:nvPicPr>
          <p:cNvPr id="7170" name="Picture 2" descr="Smiling Face With Smiling Eyes on Apple iOS 11.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67" y="5865261"/>
            <a:ext cx="655696" cy="70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8" name="Group 7177"/>
          <p:cNvGrpSpPr/>
          <p:nvPr/>
        </p:nvGrpSpPr>
        <p:grpSpPr>
          <a:xfrm>
            <a:off x="269519" y="5143256"/>
            <a:ext cx="3507701" cy="1196060"/>
            <a:chOff x="269519" y="5143256"/>
            <a:chExt cx="3507701" cy="1196060"/>
          </a:xfrm>
        </p:grpSpPr>
        <p:cxnSp>
          <p:nvCxnSpPr>
            <p:cNvPr id="126" name="Straight Arrow Connector 125"/>
            <p:cNvCxnSpPr>
              <a:stCxn id="118" idx="4"/>
              <a:endCxn id="17" idx="0"/>
            </p:cNvCxnSpPr>
            <p:nvPr/>
          </p:nvCxnSpPr>
          <p:spPr>
            <a:xfrm>
              <a:off x="2020801" y="5402944"/>
              <a:ext cx="7420" cy="4747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77" name="Group 7176"/>
            <p:cNvGrpSpPr/>
            <p:nvPr/>
          </p:nvGrpSpPr>
          <p:grpSpPr>
            <a:xfrm>
              <a:off x="269519" y="5143256"/>
              <a:ext cx="3507701" cy="1196060"/>
              <a:chOff x="269519" y="5143256"/>
              <a:chExt cx="3507701" cy="119606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69519" y="5143256"/>
                <a:ext cx="471940" cy="24379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Arrow Connector 10"/>
              <p:cNvCxnSpPr>
                <a:stCxn id="5" idx="4"/>
                <a:endCxn id="17" idx="0"/>
              </p:cNvCxnSpPr>
              <p:nvPr/>
            </p:nvCxnSpPr>
            <p:spPr>
              <a:xfrm>
                <a:off x="505489" y="5387052"/>
                <a:ext cx="1522732" cy="49059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046189" y="5877651"/>
                <a:ext cx="1964064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Ranks over 10</a:t>
                </a: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28205" y="5157744"/>
                <a:ext cx="471940" cy="24379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784831" y="5159148"/>
                <a:ext cx="471940" cy="24379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2532142" y="5158882"/>
                <a:ext cx="471940" cy="24379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3305280" y="5143256"/>
                <a:ext cx="471940" cy="24379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Arrow Connector 122"/>
              <p:cNvCxnSpPr>
                <a:stCxn id="117" idx="4"/>
                <a:endCxn id="17" idx="0"/>
              </p:cNvCxnSpPr>
              <p:nvPr/>
            </p:nvCxnSpPr>
            <p:spPr>
              <a:xfrm>
                <a:off x="1264175" y="5401540"/>
                <a:ext cx="764046" cy="47611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42" idx="2"/>
                <a:endCxn id="17" idx="0"/>
              </p:cNvCxnSpPr>
              <p:nvPr/>
            </p:nvCxnSpPr>
            <p:spPr>
              <a:xfrm flipH="1">
                <a:off x="2028221" y="5394296"/>
                <a:ext cx="763824" cy="48335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121" idx="4"/>
                <a:endCxn id="17" idx="0"/>
              </p:cNvCxnSpPr>
              <p:nvPr/>
            </p:nvCxnSpPr>
            <p:spPr>
              <a:xfrm flipH="1">
                <a:off x="2028221" y="5387052"/>
                <a:ext cx="1513029" cy="49059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79" name="TextBox 7178"/>
          <p:cNvSpPr txBox="1"/>
          <p:nvPr/>
        </p:nvSpPr>
        <p:spPr>
          <a:xfrm>
            <a:off x="8816890" y="6340472"/>
            <a:ext cx="3357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[Based on a study by </a:t>
            </a:r>
            <a:r>
              <a:rPr lang="en-US" sz="2000" b="1" dirty="0" err="1"/>
              <a:t>IdeaLab</a:t>
            </a:r>
            <a:r>
              <a:rPr lang="en-US" sz="20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873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Startups Succeed?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6790" y="3678186"/>
            <a:ext cx="707572" cy="1203891"/>
            <a:chOff x="747294" y="2234759"/>
            <a:chExt cx="707572" cy="1203891"/>
          </a:xfrm>
        </p:grpSpPr>
        <p:pic>
          <p:nvPicPr>
            <p:cNvPr id="13" name="Picture 2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95" y="2607027"/>
              <a:ext cx="471940" cy="53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747294" y="2234759"/>
              <a:ext cx="707572" cy="1203891"/>
              <a:chOff x="761999" y="2719274"/>
              <a:chExt cx="707572" cy="120389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8" name="Rectangle 7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Idea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910613" y="3685430"/>
            <a:ext cx="707572" cy="1203891"/>
            <a:chOff x="2893325" y="2719274"/>
            <a:chExt cx="707572" cy="1203891"/>
          </a:xfrm>
        </p:grpSpPr>
        <p:pic>
          <p:nvPicPr>
            <p:cNvPr id="21" name="Picture 8" descr="Image result for te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5" y="3091602"/>
              <a:ext cx="631372" cy="51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2893325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Team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674436" y="3685430"/>
            <a:ext cx="707572" cy="1203891"/>
            <a:chOff x="4317810" y="2719274"/>
            <a:chExt cx="707572" cy="1203891"/>
          </a:xfrm>
        </p:grpSpPr>
        <p:grpSp>
          <p:nvGrpSpPr>
            <p:cNvPr id="31" name="Group 30"/>
            <p:cNvGrpSpPr/>
            <p:nvPr/>
          </p:nvGrpSpPr>
          <p:grpSpPr>
            <a:xfrm>
              <a:off x="4317810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 M</a:t>
                </a:r>
              </a:p>
            </p:txBody>
          </p:sp>
        </p:grpSp>
        <p:pic>
          <p:nvPicPr>
            <p:cNvPr id="37" name="Picture 16" descr="Image result for business mod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640" y="3151452"/>
              <a:ext cx="545911" cy="40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438259" y="3685430"/>
            <a:ext cx="707572" cy="1203891"/>
            <a:chOff x="6817625" y="3037114"/>
            <a:chExt cx="707572" cy="1203891"/>
          </a:xfrm>
        </p:grpSpPr>
        <p:grpSp>
          <p:nvGrpSpPr>
            <p:cNvPr id="38" name="Group 37"/>
            <p:cNvGrpSpPr/>
            <p:nvPr/>
          </p:nvGrpSpPr>
          <p:grpSpPr>
            <a:xfrm>
              <a:off x="6817625" y="3037114"/>
              <a:ext cx="707572" cy="1203891"/>
              <a:chOff x="761999" y="2719274"/>
              <a:chExt cx="707572" cy="12038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Funding</a:t>
                </a:r>
              </a:p>
            </p:txBody>
          </p:sp>
        </p:grpSp>
        <p:pic>
          <p:nvPicPr>
            <p:cNvPr id="44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821" y="3438650"/>
              <a:ext cx="513180" cy="47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3202082" y="3678186"/>
            <a:ext cx="707572" cy="1203891"/>
            <a:chOff x="8963655" y="3354954"/>
            <a:chExt cx="707572" cy="1203891"/>
          </a:xfrm>
        </p:grpSpPr>
        <p:grpSp>
          <p:nvGrpSpPr>
            <p:cNvPr id="45" name="Group 44"/>
            <p:cNvGrpSpPr/>
            <p:nvPr/>
          </p:nvGrpSpPr>
          <p:grpSpPr>
            <a:xfrm>
              <a:off x="8963655" y="3354954"/>
              <a:ext cx="707572" cy="1203891"/>
              <a:chOff x="761999" y="2719274"/>
              <a:chExt cx="707572" cy="1203891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</p:grpSp>
          <p:sp>
            <p:nvSpPr>
              <p:cNvPr id="47" name="Rectangle 46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Timing</a:t>
                </a:r>
              </a:p>
            </p:txBody>
          </p:sp>
        </p:grpSp>
        <p:pic>
          <p:nvPicPr>
            <p:cNvPr id="51" name="Picture 14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781" y="3706665"/>
              <a:ext cx="491319" cy="56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7" name="Group 166"/>
          <p:cNvGrpSpPr/>
          <p:nvPr/>
        </p:nvGrpSpPr>
        <p:grpSpPr>
          <a:xfrm>
            <a:off x="4229745" y="3685430"/>
            <a:ext cx="707572" cy="1203891"/>
            <a:chOff x="747294" y="2234759"/>
            <a:chExt cx="707572" cy="1203891"/>
          </a:xfrm>
        </p:grpSpPr>
        <p:pic>
          <p:nvPicPr>
            <p:cNvPr id="168" name="Picture 2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95" y="2607027"/>
              <a:ext cx="471940" cy="53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9" name="Group 168"/>
            <p:cNvGrpSpPr/>
            <p:nvPr/>
          </p:nvGrpSpPr>
          <p:grpSpPr>
            <a:xfrm>
              <a:off x="747294" y="2234759"/>
              <a:ext cx="707572" cy="1203891"/>
              <a:chOff x="761999" y="2719274"/>
              <a:chExt cx="707572" cy="1203891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172" name="Rectangle 171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ounded Rectangle 172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171" name="Rectangle 170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Idea</a:t>
                </a:r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4993568" y="3692674"/>
            <a:ext cx="707572" cy="1203891"/>
            <a:chOff x="2893325" y="2719274"/>
            <a:chExt cx="707572" cy="1203891"/>
          </a:xfrm>
        </p:grpSpPr>
        <p:pic>
          <p:nvPicPr>
            <p:cNvPr id="175" name="Picture 8" descr="Image result for te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5" y="3091602"/>
              <a:ext cx="631372" cy="51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6" name="Group 175"/>
            <p:cNvGrpSpPr/>
            <p:nvPr/>
          </p:nvGrpSpPr>
          <p:grpSpPr>
            <a:xfrm>
              <a:off x="2893325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ounded Rectangle 179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178" name="Rectangle 177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Team</a:t>
                </a:r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5757391" y="3692674"/>
            <a:ext cx="707572" cy="1203891"/>
            <a:chOff x="4317810" y="2719274"/>
            <a:chExt cx="707572" cy="1203891"/>
          </a:xfrm>
        </p:grpSpPr>
        <p:grpSp>
          <p:nvGrpSpPr>
            <p:cNvPr id="182" name="Group 181"/>
            <p:cNvGrpSpPr/>
            <p:nvPr/>
          </p:nvGrpSpPr>
          <p:grpSpPr>
            <a:xfrm>
              <a:off x="4317810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184" name="Group 183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186" name="Rectangle 185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</p:grpSp>
          <p:sp>
            <p:nvSpPr>
              <p:cNvPr id="185" name="Rectangle 184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 M</a:t>
                </a:r>
              </a:p>
            </p:txBody>
          </p:sp>
        </p:grpSp>
        <p:pic>
          <p:nvPicPr>
            <p:cNvPr id="183" name="Picture 16" descr="Image result for business mod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640" y="3151452"/>
              <a:ext cx="545911" cy="40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8" name="Group 187"/>
          <p:cNvGrpSpPr/>
          <p:nvPr/>
        </p:nvGrpSpPr>
        <p:grpSpPr>
          <a:xfrm>
            <a:off x="6521214" y="3692674"/>
            <a:ext cx="707572" cy="1203891"/>
            <a:chOff x="6817625" y="3037114"/>
            <a:chExt cx="707572" cy="1203891"/>
          </a:xfrm>
        </p:grpSpPr>
        <p:grpSp>
          <p:nvGrpSpPr>
            <p:cNvPr id="189" name="Group 188"/>
            <p:cNvGrpSpPr/>
            <p:nvPr/>
          </p:nvGrpSpPr>
          <p:grpSpPr>
            <a:xfrm>
              <a:off x="6817625" y="3037114"/>
              <a:ext cx="707572" cy="1203891"/>
              <a:chOff x="761999" y="2719274"/>
              <a:chExt cx="707572" cy="1203891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ounded Rectangle 193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192" name="Rectangle 191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Funding</a:t>
                </a:r>
              </a:p>
            </p:txBody>
          </p:sp>
        </p:grpSp>
        <p:pic>
          <p:nvPicPr>
            <p:cNvPr id="190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821" y="3438650"/>
              <a:ext cx="513180" cy="47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Group 194"/>
          <p:cNvGrpSpPr/>
          <p:nvPr/>
        </p:nvGrpSpPr>
        <p:grpSpPr>
          <a:xfrm>
            <a:off x="7285037" y="3685430"/>
            <a:ext cx="707572" cy="1203891"/>
            <a:chOff x="8963655" y="3354954"/>
            <a:chExt cx="707572" cy="1203891"/>
          </a:xfrm>
        </p:grpSpPr>
        <p:grpSp>
          <p:nvGrpSpPr>
            <p:cNvPr id="196" name="Group 195"/>
            <p:cNvGrpSpPr/>
            <p:nvPr/>
          </p:nvGrpSpPr>
          <p:grpSpPr>
            <a:xfrm>
              <a:off x="8963655" y="3354954"/>
              <a:ext cx="707572" cy="1203891"/>
              <a:chOff x="761999" y="2719274"/>
              <a:chExt cx="707572" cy="1203891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00" name="Rectangle 199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ounded Rectangle 200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199" name="Rectangle 198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Timing</a:t>
                </a:r>
              </a:p>
            </p:txBody>
          </p:sp>
        </p:grpSp>
        <p:pic>
          <p:nvPicPr>
            <p:cNvPr id="197" name="Picture 14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781" y="3706665"/>
              <a:ext cx="491319" cy="56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3" name="Group 202"/>
          <p:cNvGrpSpPr/>
          <p:nvPr/>
        </p:nvGrpSpPr>
        <p:grpSpPr>
          <a:xfrm>
            <a:off x="8270098" y="3678186"/>
            <a:ext cx="707572" cy="1203891"/>
            <a:chOff x="747294" y="2234759"/>
            <a:chExt cx="707572" cy="1203891"/>
          </a:xfrm>
        </p:grpSpPr>
        <p:pic>
          <p:nvPicPr>
            <p:cNvPr id="204" name="Picture 2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95" y="2607027"/>
              <a:ext cx="471940" cy="53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5" name="Group 204"/>
            <p:cNvGrpSpPr/>
            <p:nvPr/>
          </p:nvGrpSpPr>
          <p:grpSpPr>
            <a:xfrm>
              <a:off x="747294" y="2234759"/>
              <a:ext cx="707572" cy="1203891"/>
              <a:chOff x="761999" y="2719274"/>
              <a:chExt cx="707572" cy="1203891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ounded Rectangle 208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207" name="Rectangle 206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Idea</a:t>
                </a:r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9033921" y="3685430"/>
            <a:ext cx="707572" cy="1203891"/>
            <a:chOff x="2893325" y="2719274"/>
            <a:chExt cx="707572" cy="1203891"/>
          </a:xfrm>
        </p:grpSpPr>
        <p:pic>
          <p:nvPicPr>
            <p:cNvPr id="211" name="Picture 8" descr="Image result for te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5" y="3091602"/>
              <a:ext cx="631372" cy="51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2" name="Group 211"/>
            <p:cNvGrpSpPr/>
            <p:nvPr/>
          </p:nvGrpSpPr>
          <p:grpSpPr>
            <a:xfrm>
              <a:off x="2893325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15" name="Rectangle 214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ounded Rectangle 215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</p:grpSp>
          <p:sp>
            <p:nvSpPr>
              <p:cNvPr id="214" name="Rectangle 213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Team</a:t>
                </a:r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9797744" y="3685430"/>
            <a:ext cx="707572" cy="1203891"/>
            <a:chOff x="4317810" y="2719274"/>
            <a:chExt cx="707572" cy="1203891"/>
          </a:xfrm>
        </p:grpSpPr>
        <p:grpSp>
          <p:nvGrpSpPr>
            <p:cNvPr id="218" name="Group 217"/>
            <p:cNvGrpSpPr/>
            <p:nvPr/>
          </p:nvGrpSpPr>
          <p:grpSpPr>
            <a:xfrm>
              <a:off x="4317810" y="2719274"/>
              <a:ext cx="707572" cy="1203891"/>
              <a:chOff x="761999" y="2719274"/>
              <a:chExt cx="707572" cy="1203891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ounded Rectangle 222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</p:grpSp>
          <p:sp>
            <p:nvSpPr>
              <p:cNvPr id="221" name="Rectangle 220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 M</a:t>
                </a:r>
              </a:p>
            </p:txBody>
          </p:sp>
        </p:grpSp>
        <p:pic>
          <p:nvPicPr>
            <p:cNvPr id="219" name="Picture 16" descr="Image result for business mode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640" y="3151452"/>
              <a:ext cx="545911" cy="40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4" name="Group 223"/>
          <p:cNvGrpSpPr/>
          <p:nvPr/>
        </p:nvGrpSpPr>
        <p:grpSpPr>
          <a:xfrm>
            <a:off x="10561567" y="3685430"/>
            <a:ext cx="707572" cy="1203891"/>
            <a:chOff x="6817625" y="3037114"/>
            <a:chExt cx="707572" cy="1203891"/>
          </a:xfrm>
        </p:grpSpPr>
        <p:grpSp>
          <p:nvGrpSpPr>
            <p:cNvPr id="225" name="Group 224"/>
            <p:cNvGrpSpPr/>
            <p:nvPr/>
          </p:nvGrpSpPr>
          <p:grpSpPr>
            <a:xfrm>
              <a:off x="6817625" y="3037114"/>
              <a:ext cx="707572" cy="1203891"/>
              <a:chOff x="761999" y="2719274"/>
              <a:chExt cx="707572" cy="1203891"/>
            </a:xfrm>
          </p:grpSpPr>
          <p:grpSp>
            <p:nvGrpSpPr>
              <p:cNvPr id="227" name="Group 226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29" name="Rectangle 228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ounded Rectangle 229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</p:grpSp>
          <p:sp>
            <p:nvSpPr>
              <p:cNvPr id="228" name="Rectangle 227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Funding</a:t>
                </a:r>
              </a:p>
            </p:txBody>
          </p:sp>
        </p:grpSp>
        <p:pic>
          <p:nvPicPr>
            <p:cNvPr id="226" name="Picture 1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821" y="3438650"/>
              <a:ext cx="513180" cy="47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1" name="Group 230"/>
          <p:cNvGrpSpPr/>
          <p:nvPr/>
        </p:nvGrpSpPr>
        <p:grpSpPr>
          <a:xfrm>
            <a:off x="11325390" y="3678186"/>
            <a:ext cx="707572" cy="1203891"/>
            <a:chOff x="8963655" y="3354954"/>
            <a:chExt cx="707572" cy="1203891"/>
          </a:xfrm>
        </p:grpSpPr>
        <p:grpSp>
          <p:nvGrpSpPr>
            <p:cNvPr id="232" name="Group 231"/>
            <p:cNvGrpSpPr/>
            <p:nvPr/>
          </p:nvGrpSpPr>
          <p:grpSpPr>
            <a:xfrm>
              <a:off x="8963655" y="3354954"/>
              <a:ext cx="707572" cy="1203891"/>
              <a:chOff x="761999" y="2719274"/>
              <a:chExt cx="707572" cy="1203891"/>
            </a:xfrm>
          </p:grpSpPr>
          <p:grpSp>
            <p:nvGrpSpPr>
              <p:cNvPr id="234" name="Group 233"/>
              <p:cNvGrpSpPr/>
              <p:nvPr/>
            </p:nvGrpSpPr>
            <p:grpSpPr>
              <a:xfrm>
                <a:off x="761999" y="3037114"/>
                <a:ext cx="707572" cy="886051"/>
                <a:chOff x="761999" y="3037114"/>
                <a:chExt cx="707572" cy="886051"/>
              </a:xfrm>
            </p:grpSpPr>
            <p:sp>
              <p:nvSpPr>
                <p:cNvPr id="236" name="Rectangle 235"/>
                <p:cNvSpPr/>
                <p:nvPr/>
              </p:nvSpPr>
              <p:spPr>
                <a:xfrm>
                  <a:off x="762000" y="3037114"/>
                  <a:ext cx="707571" cy="642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ounded Rectangle 236"/>
                <p:cNvSpPr/>
                <p:nvPr/>
              </p:nvSpPr>
              <p:spPr>
                <a:xfrm>
                  <a:off x="761999" y="3679369"/>
                  <a:ext cx="707572" cy="24379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235" name="Rectangle 234"/>
              <p:cNvSpPr/>
              <p:nvPr/>
            </p:nvSpPr>
            <p:spPr>
              <a:xfrm>
                <a:off x="761999" y="2719274"/>
                <a:ext cx="70757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Timing</a:t>
                </a:r>
              </a:p>
            </p:txBody>
          </p:sp>
        </p:grpSp>
        <p:pic>
          <p:nvPicPr>
            <p:cNvPr id="233" name="Picture 14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781" y="3706665"/>
              <a:ext cx="491319" cy="56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4" y="2065619"/>
            <a:ext cx="3179814" cy="117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707" y="2013147"/>
            <a:ext cx="142875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317" y="2146497"/>
            <a:ext cx="20955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5154483" y="5478987"/>
            <a:ext cx="1410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Failed</a:t>
            </a:r>
          </a:p>
        </p:txBody>
      </p:sp>
      <p:pic>
        <p:nvPicPr>
          <p:cNvPr id="6148" name="Picture 4" descr="Disappointed Face on Apple iOS 11.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849" y="5538820"/>
            <a:ext cx="626741" cy="64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8816890" y="6340472"/>
            <a:ext cx="3357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[Based on a study by </a:t>
            </a:r>
            <a:r>
              <a:rPr lang="en-US" sz="2000" b="1" dirty="0" err="1"/>
              <a:t>IdeaLab</a:t>
            </a:r>
            <a:r>
              <a:rPr lang="en-US" sz="20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2677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Startups Succeed?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16890" y="6340472"/>
            <a:ext cx="3357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[Based on a study by </a:t>
            </a:r>
            <a:r>
              <a:rPr lang="en-US" sz="2000" b="1" dirty="0" err="1"/>
              <a:t>IdeaLab</a:t>
            </a:r>
            <a:r>
              <a:rPr lang="en-US" sz="2000" b="1" dirty="0"/>
              <a:t>]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36652" y="1959769"/>
            <a:ext cx="707571" cy="642257"/>
            <a:chOff x="8963656" y="3672794"/>
            <a:chExt cx="707571" cy="642257"/>
          </a:xfrm>
        </p:grpSpPr>
        <p:sp>
          <p:nvSpPr>
            <p:cNvPr id="14" name="Rectangle 13"/>
            <p:cNvSpPr/>
            <p:nvPr/>
          </p:nvSpPr>
          <p:spPr>
            <a:xfrm>
              <a:off x="8963656" y="3672794"/>
              <a:ext cx="707571" cy="642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4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781" y="3706665"/>
              <a:ext cx="491319" cy="56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236652" y="2895235"/>
            <a:ext cx="707571" cy="642257"/>
            <a:chOff x="2893326" y="3037114"/>
            <a:chExt cx="707571" cy="642257"/>
          </a:xfrm>
        </p:grpSpPr>
        <p:pic>
          <p:nvPicPr>
            <p:cNvPr id="17" name="Picture 8" descr="Image result for tea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425" y="3091602"/>
              <a:ext cx="631372" cy="516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893326" y="3037114"/>
              <a:ext cx="707571" cy="642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236650" y="3752181"/>
            <a:ext cx="707571" cy="642257"/>
            <a:chOff x="747295" y="2552599"/>
            <a:chExt cx="707571" cy="642257"/>
          </a:xfrm>
        </p:grpSpPr>
        <p:pic>
          <p:nvPicPr>
            <p:cNvPr id="24" name="Picture 2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95" y="2607027"/>
              <a:ext cx="471940" cy="53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747295" y="2552599"/>
              <a:ext cx="707571" cy="642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36649" y="4687647"/>
            <a:ext cx="707571" cy="642257"/>
            <a:chOff x="4317811" y="3037114"/>
            <a:chExt cx="707571" cy="642257"/>
          </a:xfrm>
        </p:grpSpPr>
        <p:sp>
          <p:nvSpPr>
            <p:cNvPr id="35" name="Rectangle 34"/>
            <p:cNvSpPr/>
            <p:nvPr/>
          </p:nvSpPr>
          <p:spPr>
            <a:xfrm>
              <a:off x="4317811" y="3037114"/>
              <a:ext cx="707571" cy="642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16" descr="Image result for business mode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640" y="3151452"/>
              <a:ext cx="545911" cy="40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2236647" y="5589134"/>
            <a:ext cx="707571" cy="642257"/>
            <a:chOff x="6817626" y="3354954"/>
            <a:chExt cx="707571" cy="642257"/>
          </a:xfrm>
        </p:grpSpPr>
        <p:sp>
          <p:nvSpPr>
            <p:cNvPr id="42" name="Rectangle 41"/>
            <p:cNvSpPr/>
            <p:nvPr/>
          </p:nvSpPr>
          <p:spPr>
            <a:xfrm>
              <a:off x="6817626" y="3354954"/>
              <a:ext cx="707571" cy="642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12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821" y="3438650"/>
              <a:ext cx="513180" cy="47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7" name="Char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950805"/>
              </p:ext>
            </p:extLst>
          </p:nvPr>
        </p:nvGraphicFramePr>
        <p:xfrm>
          <a:off x="3008399" y="1690688"/>
          <a:ext cx="5791201" cy="4796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8" name="Rounded Rectangle 47"/>
          <p:cNvSpPr/>
          <p:nvPr/>
        </p:nvSpPr>
        <p:spPr>
          <a:xfrm>
            <a:off x="9468852" y="2321433"/>
            <a:ext cx="1884947" cy="2847844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Factors of success across more than 200 companies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85907" y="199364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9367" y="2800864"/>
            <a:ext cx="1430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Team &amp; </a:t>
            </a:r>
          </a:p>
          <a:p>
            <a:pPr algn="ctr"/>
            <a:r>
              <a:rPr lang="en-US" sz="2400" b="1" dirty="0"/>
              <a:t>Execution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25134" y="3842475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Idea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14406" y="4607100"/>
            <a:ext cx="1358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Business </a:t>
            </a:r>
          </a:p>
          <a:p>
            <a:pPr algn="ctr"/>
            <a:r>
              <a:rPr lang="en-US" sz="2400" b="1" dirty="0"/>
              <a:t>Model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89747" y="5679429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Funding</a:t>
            </a:r>
          </a:p>
        </p:txBody>
      </p:sp>
    </p:spTree>
    <p:extLst>
      <p:ext uri="{BB962C8B-B14F-4D97-AF65-F5344CB8AC3E}">
        <p14:creationId xmlns:p14="http://schemas.microsoft.com/office/powerpoint/2010/main" val="57898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Startups Succeed?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624084" y="1825625"/>
          <a:ext cx="8379724" cy="4157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16890" y="6340472"/>
            <a:ext cx="3357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[Based on a study by </a:t>
            </a:r>
            <a:r>
              <a:rPr lang="en-US" sz="2000" b="1" dirty="0" err="1"/>
              <a:t>IdeaLab</a:t>
            </a:r>
            <a:r>
              <a:rPr lang="en-US" sz="20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9351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Today…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20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Introduction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Definitions of startup, entrepreneurship, and entrepreneur </a:t>
            </a:r>
          </a:p>
          <a:p>
            <a:pPr lvl="1"/>
            <a:r>
              <a:rPr lang="en-US" dirty="0"/>
              <a:t>Types of entrepreneurship </a:t>
            </a:r>
          </a:p>
          <a:p>
            <a:pPr lvl="1"/>
            <a:r>
              <a:rPr lang="en-US" dirty="0"/>
              <a:t>Why startups usually fail?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Course overview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Objectives, topics, and learning outcomes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6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Target Audience, Prerequisites, and Textbooks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0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 specific textbook, but here are some references (</a:t>
            </a:r>
            <a:r>
              <a:rPr lang="en-US" i="1" dirty="0">
                <a:solidFill>
                  <a:srgbClr val="0070C0"/>
                </a:solidFill>
              </a:rPr>
              <a:t>Cont’d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“Crossing the Chasm” by Geoffrey A. Moore</a:t>
            </a:r>
          </a:p>
          <a:p>
            <a:pPr lvl="1"/>
            <a:r>
              <a:rPr lang="en-US" dirty="0"/>
              <a:t>“Blue Ocean Strategy” by W. Chan Kim and Renée Mauborgne</a:t>
            </a:r>
          </a:p>
          <a:p>
            <a:pPr lvl="1"/>
            <a:r>
              <a:rPr lang="en-US" dirty="0"/>
              <a:t>“Inbound Marketing” by Brian Halligan and </a:t>
            </a:r>
            <a:r>
              <a:rPr lang="en-US" dirty="0" err="1"/>
              <a:t>Dharmesh</a:t>
            </a:r>
            <a:r>
              <a:rPr lang="en-US" dirty="0"/>
              <a:t> Shah</a:t>
            </a:r>
          </a:p>
          <a:p>
            <a:pPr lvl="1"/>
            <a:r>
              <a:rPr lang="en-US" dirty="0"/>
              <a:t>“Business Model Generation” by Alexander </a:t>
            </a:r>
            <a:r>
              <a:rPr lang="en-US" dirty="0" err="1"/>
              <a:t>Osterwalder</a:t>
            </a:r>
            <a:r>
              <a:rPr lang="en-US" dirty="0"/>
              <a:t> and Yves </a:t>
            </a:r>
            <a:r>
              <a:rPr lang="en-US" dirty="0" err="1"/>
              <a:t>Pigneur</a:t>
            </a:r>
            <a:endParaRPr lang="en-US" dirty="0"/>
          </a:p>
          <a:p>
            <a:pPr lvl="1"/>
            <a:r>
              <a:rPr lang="en-US" dirty="0"/>
              <a:t>“The 7 Habits of Highly Effective People: Powerful Lessons in Personal Change” by Stephen R. Covey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3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Why are you Interested in Entrepreneurship?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You may have an idea that can change the world or improve an existing process you are familiar with</a:t>
            </a:r>
          </a:p>
          <a:p>
            <a:endParaRPr lang="en-US" sz="2000"/>
          </a:p>
          <a:p>
            <a:r>
              <a:rPr lang="en-US" sz="2000"/>
              <a:t>You may have a technological breakthrough and want to capitalize on it (perhaps, by founding a </a:t>
            </a:r>
            <a:r>
              <a:rPr lang="en-US" sz="2000" i="1"/>
              <a:t>startup</a:t>
            </a:r>
            <a:r>
              <a:rPr lang="en-US" sz="2000"/>
              <a:t>)</a:t>
            </a:r>
          </a:p>
          <a:p>
            <a:endParaRPr lang="en-US" sz="2000"/>
          </a:p>
          <a:p>
            <a:r>
              <a:rPr lang="en-US" sz="2000"/>
              <a:t>You may have a passion and want to learn about entrepreneurship while looking for a good idea, technology, and/or a partner</a:t>
            </a:r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3D94DBCD-8873-CA1A-7E56-ADC3C0AB1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44" r="70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0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you Interested in Entrepreneurship?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50471" y="5634039"/>
            <a:ext cx="10091057" cy="772886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 any of these cases, at this stage you may want simply to uncover the world of startups and entrepreneurship. If so, let us get started!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51" y="1690688"/>
            <a:ext cx="69437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3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Startup?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startup is an </a:t>
            </a:r>
            <a:r>
              <a:rPr lang="en-US" dirty="0">
                <a:solidFill>
                  <a:srgbClr val="0070C0"/>
                </a:solidFill>
              </a:rPr>
              <a:t>organization</a:t>
            </a:r>
            <a:r>
              <a:rPr lang="en-US" dirty="0"/>
              <a:t> designed to </a:t>
            </a:r>
            <a:r>
              <a:rPr lang="en-US" dirty="0">
                <a:solidFill>
                  <a:srgbClr val="C00000"/>
                </a:solidFill>
              </a:rPr>
              <a:t>innovate</a:t>
            </a:r>
            <a:r>
              <a:rPr lang="en-US" dirty="0"/>
              <a:t> a new product or service under conditions of extreme uncertainty (</a:t>
            </a:r>
            <a:r>
              <a:rPr lang="en-US" i="1" dirty="0"/>
              <a:t>“The Lean Startup” by Eric </a:t>
            </a:r>
            <a:r>
              <a:rPr lang="en-US" i="1" dirty="0" err="1"/>
              <a:t>Ries</a:t>
            </a:r>
            <a:r>
              <a:rPr lang="en-US" dirty="0"/>
              <a:t>)</a:t>
            </a:r>
          </a:p>
          <a:p>
            <a:pPr lvl="1"/>
            <a:r>
              <a:rPr lang="en-US" sz="2600" dirty="0"/>
              <a:t>An </a:t>
            </a:r>
            <a:r>
              <a:rPr lang="en-US" sz="2600" dirty="0">
                <a:solidFill>
                  <a:srgbClr val="0070C0"/>
                </a:solidFill>
              </a:rPr>
              <a:t>organization</a:t>
            </a:r>
            <a:r>
              <a:rPr lang="en-US" sz="2600" dirty="0"/>
              <a:t> encompasses mission, vision, strategy, hiring, accounting, finance, operations, etc., 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In this context, however, it operates under too much uncertainty, following </a:t>
            </a:r>
            <a:r>
              <a:rPr lang="en-US" sz="2600" i="1" dirty="0"/>
              <a:t>leap-of-faith assumptions </a:t>
            </a:r>
            <a:r>
              <a:rPr lang="en-US" sz="2600" dirty="0"/>
              <a:t>concerning its invention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>
                <a:solidFill>
                  <a:srgbClr val="C00000"/>
                </a:solidFill>
              </a:rPr>
              <a:t>Innovation</a:t>
            </a:r>
            <a:r>
              <a:rPr lang="en-US" sz="2600" dirty="0"/>
              <a:t> = Invention × commercialization </a:t>
            </a:r>
          </a:p>
          <a:p>
            <a:pPr lvl="2"/>
            <a:r>
              <a:rPr lang="en-US" sz="2400" dirty="0"/>
              <a:t>This implies that having a product does not mean you have a business</a:t>
            </a:r>
          </a:p>
          <a:p>
            <a:pPr marL="914400" lvl="2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lvl="1"/>
            <a:endParaRPr lang="en-US" sz="2600" i="1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7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Single Condition for a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7525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single necessary and sufficient condition for a business is </a:t>
            </a:r>
            <a:r>
              <a:rPr lang="en-US" i="1" dirty="0"/>
              <a:t>a paying customer</a:t>
            </a:r>
          </a:p>
          <a:p>
            <a:pPr lvl="1"/>
            <a:endParaRPr lang="en-US" dirty="0"/>
          </a:p>
          <a:p>
            <a:r>
              <a:rPr lang="en-US" dirty="0"/>
              <a:t>The day someone pays you money for your product or service, you have a business, and NOT the day before</a:t>
            </a:r>
          </a:p>
          <a:p>
            <a:endParaRPr lang="en-US" dirty="0"/>
          </a:p>
          <a:p>
            <a:r>
              <a:rPr lang="en-US" dirty="0"/>
              <a:t>But, having a paying customer does not mean you have a </a:t>
            </a:r>
            <a:r>
              <a:rPr lang="en-US" i="1" dirty="0"/>
              <a:t>sustainable</a:t>
            </a:r>
            <a:r>
              <a:rPr lang="en-US" dirty="0"/>
              <a:t> business!</a:t>
            </a:r>
          </a:p>
          <a:p>
            <a:endParaRPr lang="en-US" dirty="0"/>
          </a:p>
          <a:p>
            <a:r>
              <a:rPr lang="en-US" dirty="0"/>
              <a:t>To have a sustainable business, you need enough customers paying enough money within a reasonable amount of time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9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Entrepreneurship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871080"/>
              </p:ext>
            </p:extLst>
          </p:nvPr>
        </p:nvGraphicFramePr>
        <p:xfrm>
          <a:off x="1190197" y="4136232"/>
          <a:ext cx="99492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54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SME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IDE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Market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Jobs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External Capital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Growth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1825626"/>
            <a:ext cx="10653215" cy="2175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Entrepreneurship is </a:t>
            </a:r>
            <a:r>
              <a:rPr lang="en-US" i="1" dirty="0"/>
              <a:t>the process </a:t>
            </a:r>
            <a:r>
              <a:rPr lang="en-US" dirty="0"/>
              <a:t>of creating a sustainable business</a:t>
            </a:r>
          </a:p>
          <a:p>
            <a:endParaRPr lang="en-US" dirty="0"/>
          </a:p>
          <a:p>
            <a:r>
              <a:rPr lang="en-US" dirty="0"/>
              <a:t>There are two types of entrepreneurship</a:t>
            </a:r>
          </a:p>
          <a:p>
            <a:pPr lvl="1"/>
            <a:r>
              <a:rPr lang="en-US" dirty="0"/>
              <a:t>Small and Medium Enterprise (SME)</a:t>
            </a:r>
          </a:p>
          <a:p>
            <a:pPr lvl="1"/>
            <a:r>
              <a:rPr lang="en-US" dirty="0"/>
              <a:t>Innovation-Driven Enterprise (IDE)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390703"/>
              </p:ext>
            </p:extLst>
          </p:nvPr>
        </p:nvGraphicFramePr>
        <p:xfrm>
          <a:off x="1190197" y="4136232"/>
          <a:ext cx="99492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54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SME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IDE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Market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 and/or Regional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Regional/Global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Jobs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External Capital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Growth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933502"/>
              </p:ext>
            </p:extLst>
          </p:nvPr>
        </p:nvGraphicFramePr>
        <p:xfrm>
          <a:off x="1190197" y="4136232"/>
          <a:ext cx="99492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54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SME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IDE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Market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 and/or Regional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Regional/Global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Necessary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Necessary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Jobs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External Capital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Growth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86584"/>
              </p:ext>
            </p:extLst>
          </p:nvPr>
        </p:nvGraphicFramePr>
        <p:xfrm>
          <a:off x="1190197" y="4136232"/>
          <a:ext cx="99492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54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SME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IDE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Market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 and/or Regional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Regional/Global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Necessary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Necessary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Jobs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Non-tradable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Tradable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External Capital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Growth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25211"/>
              </p:ext>
            </p:extLst>
          </p:nvPr>
        </p:nvGraphicFramePr>
        <p:xfrm>
          <a:off x="1190197" y="4136232"/>
          <a:ext cx="99492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54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SME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IDE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Market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 and/or Regional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Regional/Global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Necessary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Necessary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Jobs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Non-tradable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Tradable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External Capital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Typically No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Growth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637351"/>
              </p:ext>
            </p:extLst>
          </p:nvPr>
        </p:nvGraphicFramePr>
        <p:xfrm>
          <a:off x="1190197" y="4136232"/>
          <a:ext cx="99492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54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SME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IDE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Market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 and/or Regional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Regional/Global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Invention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Necessary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Necessary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Jobs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Non-tradable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Tradable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External Capital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Typically No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30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Growth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Exponential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5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SME and IDE Expected Revenue &amp; Job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82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238233" y="1883390"/>
            <a:ext cx="0" cy="2961564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38233" y="4558350"/>
            <a:ext cx="2926080" cy="0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238233" y="3220869"/>
            <a:ext cx="2774935" cy="13374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803886" y="3133339"/>
            <a:ext cx="2200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Revenue &amp; Jobs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4125" y="456194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47542" y="5066380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SME</a:t>
            </a:r>
            <a:endParaRPr lang="en-US" sz="2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7057305" y="1883390"/>
            <a:ext cx="0" cy="2961564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57305" y="4558350"/>
            <a:ext cx="2926080" cy="0"/>
          </a:xfrm>
          <a:prstGeom prst="line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5622958" y="3133339"/>
            <a:ext cx="2200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Revenue &amp; Jobs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23197" y="456194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Time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46689" y="5055649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IDE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785406" y="2620369"/>
            <a:ext cx="3184330" cy="2223670"/>
            <a:chOff x="6785406" y="2623617"/>
            <a:chExt cx="3184330" cy="2223670"/>
          </a:xfrm>
        </p:grpSpPr>
        <p:sp>
          <p:nvSpPr>
            <p:cNvPr id="27" name="Arc 26"/>
            <p:cNvSpPr/>
            <p:nvPr/>
          </p:nvSpPr>
          <p:spPr>
            <a:xfrm rot="8252946">
              <a:off x="6785406" y="2861538"/>
              <a:ext cx="2047164" cy="1985749"/>
            </a:xfrm>
            <a:prstGeom prst="arc">
              <a:avLst>
                <a:gd name="adj1" fmla="val 15600902"/>
                <a:gd name="adj2" fmla="val 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8586779" y="2623617"/>
              <a:ext cx="1382957" cy="184897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706578" y="5053824"/>
            <a:ext cx="2869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: Usually Not Risky</a:t>
            </a:r>
          </a:p>
        </p:txBody>
      </p:sp>
      <p:sp>
        <p:nvSpPr>
          <p:cNvPr id="5" name="Rectangle 4"/>
          <p:cNvSpPr/>
          <p:nvPr/>
        </p:nvSpPr>
        <p:spPr>
          <a:xfrm>
            <a:off x="5823858" y="504126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/>
              <a:t>: Much Riskier, but </a:t>
            </a:r>
            <a:br>
              <a:rPr lang="en-US" sz="2800" dirty="0"/>
            </a:br>
            <a:r>
              <a:rPr lang="en-US" sz="2800" dirty="0"/>
              <a:t>More Ambitious (</a:t>
            </a:r>
            <a:r>
              <a:rPr lang="en-US" sz="2800" i="1" dirty="0"/>
              <a:t>Go Big </a:t>
            </a:r>
            <a:br>
              <a:rPr lang="en-US" sz="2800" i="1" dirty="0"/>
            </a:br>
            <a:r>
              <a:rPr lang="en-US" sz="2800" i="1" dirty="0"/>
              <a:t>or Go Home!</a:t>
            </a:r>
            <a:r>
              <a:rPr lang="en-US" sz="2800" dirty="0"/>
              <a:t>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315200" y="4546158"/>
            <a:ext cx="957072" cy="295656"/>
            <a:chOff x="7315200" y="4546158"/>
            <a:chExt cx="957072" cy="295656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7315200" y="4558350"/>
              <a:ext cx="0" cy="18288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467600" y="4564446"/>
              <a:ext cx="0" cy="2286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620000" y="4570542"/>
              <a:ext cx="0" cy="25603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772400" y="4558350"/>
              <a:ext cx="0" cy="2834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936992" y="4558350"/>
              <a:ext cx="0" cy="26517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132064" y="4552254"/>
              <a:ext cx="0" cy="2286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272272" y="4546158"/>
              <a:ext cx="0" cy="18288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>
            <a:stCxn id="40" idx="2"/>
          </p:cNvCxnSpPr>
          <p:nvPr/>
        </p:nvCxnSpPr>
        <p:spPr>
          <a:xfrm flipH="1">
            <a:off x="7772400" y="3767282"/>
            <a:ext cx="339500" cy="8032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07646" y="3367172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“Burning Area”</a:t>
            </a:r>
          </a:p>
        </p:txBody>
      </p:sp>
    </p:spTree>
    <p:extLst>
      <p:ext uri="{BB962C8B-B14F-4D97-AF65-F5344CB8AC3E}">
        <p14:creationId xmlns:p14="http://schemas.microsoft.com/office/powerpoint/2010/main" val="10839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/>
      <p:bldP spid="25" grpId="0"/>
      <p:bldP spid="26" grpId="0"/>
      <p:bldP spid="4" grpId="0"/>
      <p:bldP spid="5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SME and IDE Expected Revenue &amp; Job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820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238233" y="1883390"/>
            <a:ext cx="0" cy="2961564"/>
          </a:xfrm>
          <a:prstGeom prst="line">
            <a:avLst/>
          </a:prstGeom>
          <a:ln w="254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38233" y="4558350"/>
            <a:ext cx="2926080" cy="0"/>
          </a:xfrm>
          <a:prstGeom prst="line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238233" y="3220869"/>
            <a:ext cx="2774935" cy="133748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803886" y="3133339"/>
            <a:ext cx="2200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Revenue &amp; Jobs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4125" y="456194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47542" y="5066380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SME</a:t>
            </a:r>
            <a:endParaRPr lang="en-US" sz="2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7057305" y="1883390"/>
            <a:ext cx="0" cy="2961564"/>
          </a:xfrm>
          <a:prstGeom prst="line">
            <a:avLst/>
          </a:prstGeom>
          <a:ln w="254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57305" y="4558350"/>
            <a:ext cx="2926080" cy="0"/>
          </a:xfrm>
          <a:prstGeom prst="line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5622958" y="3133339"/>
            <a:ext cx="2200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Revenue &amp; Jobs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23197" y="456194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Time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46689" y="5055649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IDE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785406" y="2620369"/>
            <a:ext cx="3184330" cy="2223670"/>
            <a:chOff x="6785406" y="2623617"/>
            <a:chExt cx="3184330" cy="2223670"/>
          </a:xfrm>
        </p:grpSpPr>
        <p:sp>
          <p:nvSpPr>
            <p:cNvPr id="27" name="Arc 26"/>
            <p:cNvSpPr/>
            <p:nvPr/>
          </p:nvSpPr>
          <p:spPr>
            <a:xfrm rot="8252946">
              <a:off x="6785406" y="2861538"/>
              <a:ext cx="2047164" cy="1985749"/>
            </a:xfrm>
            <a:prstGeom prst="arc">
              <a:avLst>
                <a:gd name="adj1" fmla="val 15600902"/>
                <a:gd name="adj2" fmla="val 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8586779" y="2623617"/>
              <a:ext cx="1382957" cy="184897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706578" y="5053824"/>
            <a:ext cx="2869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: Usually Not Risky</a:t>
            </a:r>
          </a:p>
        </p:txBody>
      </p:sp>
      <p:sp>
        <p:nvSpPr>
          <p:cNvPr id="5" name="Rectangle 4"/>
          <p:cNvSpPr/>
          <p:nvPr/>
        </p:nvSpPr>
        <p:spPr>
          <a:xfrm>
            <a:off x="5823858" y="504126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/>
              <a:t>: Much Riskier, but </a:t>
            </a:r>
            <a:br>
              <a:rPr lang="en-US" sz="2800" dirty="0"/>
            </a:br>
            <a:r>
              <a:rPr lang="en-US" sz="2800" dirty="0"/>
              <a:t>More Ambitious (</a:t>
            </a:r>
            <a:r>
              <a:rPr lang="en-US" sz="2800" i="1" dirty="0"/>
              <a:t>Go Big </a:t>
            </a:r>
            <a:br>
              <a:rPr lang="en-US" sz="2800" i="1" dirty="0"/>
            </a:br>
            <a:r>
              <a:rPr lang="en-US" sz="2800" i="1" dirty="0"/>
              <a:t>or Go Home!</a:t>
            </a:r>
            <a:r>
              <a:rPr lang="en-US" sz="2800" dirty="0"/>
              <a:t>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315200" y="4546158"/>
            <a:ext cx="957072" cy="295656"/>
            <a:chOff x="7315200" y="4546158"/>
            <a:chExt cx="957072" cy="295656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7315200" y="4558350"/>
              <a:ext cx="0" cy="18288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467600" y="4564446"/>
              <a:ext cx="0" cy="2286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620000" y="4570542"/>
              <a:ext cx="0" cy="25603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772400" y="4558350"/>
              <a:ext cx="0" cy="2834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936992" y="4558350"/>
              <a:ext cx="0" cy="26517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132064" y="4552254"/>
              <a:ext cx="0" cy="2286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272272" y="4546158"/>
              <a:ext cx="0" cy="18288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>
            <a:stCxn id="40" idx="2"/>
          </p:cNvCxnSpPr>
          <p:nvPr/>
        </p:nvCxnSpPr>
        <p:spPr>
          <a:xfrm flipH="1">
            <a:off x="7772400" y="3767282"/>
            <a:ext cx="339500" cy="8032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07646" y="3367172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“Burning Area”</a:t>
            </a:r>
          </a:p>
        </p:txBody>
      </p:sp>
      <p:sp>
        <p:nvSpPr>
          <p:cNvPr id="32" name="Oval 31"/>
          <p:cNvSpPr/>
          <p:nvPr/>
        </p:nvSpPr>
        <p:spPr>
          <a:xfrm>
            <a:off x="6034413" y="1231936"/>
            <a:ext cx="5394960" cy="5394960"/>
          </a:xfrm>
          <a:prstGeom prst="ellipse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>
                <a:solidFill>
                  <a:schemeClr val="tx1"/>
                </a:solidFill>
              </a:rPr>
              <a:t>The Focus of this Course!</a:t>
            </a:r>
          </a:p>
        </p:txBody>
      </p:sp>
    </p:spTree>
    <p:extLst>
      <p:ext uri="{BB962C8B-B14F-4D97-AF65-F5344CB8AC3E}">
        <p14:creationId xmlns:p14="http://schemas.microsoft.com/office/powerpoint/2010/main" val="782484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1298</Words>
  <Application>Microsoft Office PowerPoint</Application>
  <PresentationFormat>Widescreen</PresentationFormat>
  <Paragraphs>313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Entrepreneurship for Computer Science </vt:lpstr>
      <vt:lpstr>Today…</vt:lpstr>
      <vt:lpstr>Why are you Interested in Entrepreneurship?</vt:lpstr>
      <vt:lpstr>Why are you Interested in Entrepreneurship?</vt:lpstr>
      <vt:lpstr>What is a Startup? </vt:lpstr>
      <vt:lpstr>The Single Condition for a Business</vt:lpstr>
      <vt:lpstr>Entrepreneurship</vt:lpstr>
      <vt:lpstr>SME and IDE Expected Revenue &amp; Job Trends</vt:lpstr>
      <vt:lpstr>SME and IDE Expected Revenue &amp; Job Trends</vt:lpstr>
      <vt:lpstr>Entrepreneurship vs. Management</vt:lpstr>
      <vt:lpstr>Entrepreneurship vs. Management</vt:lpstr>
      <vt:lpstr>Schools of Thought in Entrepreneurship </vt:lpstr>
      <vt:lpstr>Schools of Thought in Entrepreneurship </vt:lpstr>
      <vt:lpstr>Who is an Entrepreneur? </vt:lpstr>
      <vt:lpstr>The Startup Realty</vt:lpstr>
      <vt:lpstr>What Makes Startups Succeed?</vt:lpstr>
      <vt:lpstr>What Makes Startups Succeed?</vt:lpstr>
      <vt:lpstr>What Makes Startups Succeed?</vt:lpstr>
      <vt:lpstr>What Makes Startups Succeed?</vt:lpstr>
      <vt:lpstr>Target Audience, Prerequisites, and Textbooks </vt:lpstr>
    </vt:vector>
  </TitlesOfParts>
  <Company>@domainou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Hammoud</dc:creator>
  <cp:lastModifiedBy>Pro. Remi Mitra</cp:lastModifiedBy>
  <cp:revision>174</cp:revision>
  <dcterms:created xsi:type="dcterms:W3CDTF">2017-11-06T08:45:10Z</dcterms:created>
  <dcterms:modified xsi:type="dcterms:W3CDTF">2022-08-03T10:51:23Z</dcterms:modified>
</cp:coreProperties>
</file>